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52" r:id="rId4"/>
    <p:sldId id="353" r:id="rId5"/>
    <p:sldId id="354" r:id="rId6"/>
    <p:sldId id="332" r:id="rId7"/>
    <p:sldId id="333" r:id="rId8"/>
    <p:sldId id="334" r:id="rId9"/>
    <p:sldId id="355" r:id="rId10"/>
    <p:sldId id="335" r:id="rId11"/>
    <p:sldId id="358" r:id="rId12"/>
    <p:sldId id="337" r:id="rId13"/>
    <p:sldId id="338" r:id="rId14"/>
    <p:sldId id="359" r:id="rId15"/>
    <p:sldId id="339" r:id="rId16"/>
    <p:sldId id="360" r:id="rId17"/>
    <p:sldId id="361" r:id="rId18"/>
    <p:sldId id="362" r:id="rId19"/>
    <p:sldId id="363" r:id="rId20"/>
    <p:sldId id="340" r:id="rId21"/>
    <p:sldId id="364" r:id="rId22"/>
    <p:sldId id="365" r:id="rId23"/>
    <p:sldId id="336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264" r:id="rId33"/>
    <p:sldId id="350" r:id="rId34"/>
    <p:sldId id="35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8"/>
    <p:restoredTop sz="94619"/>
  </p:normalViewPr>
  <p:slideViewPr>
    <p:cSldViewPr>
      <p:cViewPr varScale="1">
        <p:scale>
          <a:sx n="97" d="100"/>
          <a:sy n="97" d="100"/>
        </p:scale>
        <p:origin x="216" y="8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BBA5-28D6-4FEC-BDCF-A471F1B098DC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9093-AD9B-4038-95B1-74A0CCD2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2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92994-2AF3-4088-B521-311C9BDDABFF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D9B84A-DE6C-4EBF-97DE-47904CB71658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7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823F72-96AE-4011-96E8-0E3AAFAAEE10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BBBF56-47A6-44FB-B912-DC09FDF047B7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288B32-27F6-4060-9A60-3C148ABA1F52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9BBF7B-EF96-4F8B-8335-ED3396C69F36}" type="datetime1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065D1C-BC86-4003-A488-15648C32DFB2}" type="datetime1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E2A35D-74C8-47B6-9BF3-E5D5CB29D2DB}" type="datetime1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F66C4A-C091-4C30-B5F6-53EF5C02859A}" type="datetime1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9F0C88-F4E5-4C9C-9697-20E587423745}" type="datetime1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F92661-D1B7-4F90-8444-69C876A91503}" type="datetime1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bka2zm-vhms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FlM0LJ1u4xU" TargetMode="External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s://www.youtube.com/watch?v=nhj9fXexJ6A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un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dtuclass.metu.edu.tr/" TargetMode="External"/><Relationship Id="rId2" Type="http://schemas.openxmlformats.org/officeDocument/2006/relationships/hyperlink" Target="http://www.ceng.metu.edu.tr/courses/ceng477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rl.cs.nyu.edu/~perlin/doc/oscar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gineering.purdue.edu/~ebertd/papers/acm_cs.pdf" TargetMode="External"/><Relationship Id="rId4" Type="http://schemas.openxmlformats.org/officeDocument/2006/relationships/hyperlink" Target="https://www.blender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.ceng.metu.edu.tr/~akyuz/files/wiley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477</a:t>
            </a:r>
            <a:br>
              <a:rPr lang="en-US" dirty="0"/>
            </a:br>
            <a:r>
              <a:rPr lang="en-US" dirty="0"/>
              <a:t>Introduction to 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8313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Animation is the process of bringing life to virtual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pic>
        <p:nvPicPr>
          <p:cNvPr id="6" name="vlc-record-2016-09-30-23h24m31s-AMD Froblins Demo Video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2438400"/>
            <a:ext cx="6096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5E38C4-CF42-A34E-AAB6-6F21CB521E77}"/>
              </a:ext>
            </a:extLst>
          </p:cNvPr>
          <p:cNvSpPr/>
          <p:nvPr/>
        </p:nvSpPr>
        <p:spPr>
          <a:xfrm>
            <a:off x="2590801" y="6086268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TR" sz="1600" dirty="0">
                <a:hlinkClick r:id="rId5"/>
              </a:rPr>
              <a:t>https://www.youtube.com/watch?v=bka2zm-vhms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20608669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Animation is the process of bringing life to virtual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pic>
        <p:nvPicPr>
          <p:cNvPr id="6" name="vlc-record-2016-09-30-23h24m31s-AMD Froblins Demo Video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0" y="2438400"/>
            <a:ext cx="6096000" cy="3429000"/>
          </a:xfrm>
          <a:prstGeom prst="rect">
            <a:avLst/>
          </a:prstGeom>
        </p:spPr>
      </p:pic>
      <p:pic>
        <p:nvPicPr>
          <p:cNvPr id="7" name="Shoreline - UNIGINE 2.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1100" y="2309812"/>
            <a:ext cx="6667500" cy="37504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52C05F-9CEE-7249-9D46-3738D2E98E28}"/>
              </a:ext>
            </a:extLst>
          </p:cNvPr>
          <p:cNvSpPr/>
          <p:nvPr/>
        </p:nvSpPr>
        <p:spPr>
          <a:xfrm>
            <a:off x="2514600" y="6102971"/>
            <a:ext cx="533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TR" sz="1600" dirty="0">
                <a:hlinkClick r:id="rId8"/>
              </a:rPr>
              <a:t>https://www.youtube.com/watch?v=FlM0LJ1u4xU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123730426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goal of CG is to create realistic images as fast as possible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 descr="http://i1.wp.com/castleview3d.com/renderings/LC_Rheney_kitchen3_fu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67000"/>
            <a:ext cx="6244590" cy="352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83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often requires vast computational resources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  <p:pic>
        <p:nvPicPr>
          <p:cNvPr id="4098" name="Picture 2" descr="http://i0.wp.com/bitcast-a.bitgravity.com/slashfilm/images/lettermantechro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529902"/>
            <a:ext cx="7505700" cy="25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0" y="5134516"/>
            <a:ext cx="519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 photo of the </a:t>
            </a:r>
            <a:r>
              <a:rPr lang="en-US" sz="1600" dirty="0" err="1"/>
              <a:t>LucasFilm</a:t>
            </a:r>
            <a:r>
              <a:rPr lang="en-US" sz="1600" dirty="0"/>
              <a:t> Rendering Farm (by Peter </a:t>
            </a:r>
            <a:r>
              <a:rPr lang="en-US" sz="1600" dirty="0" err="1"/>
              <a:t>Sciretta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248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Advances in graphics algorithms and technology has almost reached this goal even real-time settings: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  <p:pic>
        <p:nvPicPr>
          <p:cNvPr id="6" name="yt5s.com-Unreal Engine 5 And Reality.. Can You Spot The Difference.mp4" descr="yt5s.com-Unreal Engine 5 And Reality.. Can You Spot The Difference.mp4">
            <a:hlinkClick r:id="" action="ppaction://media"/>
            <a:extLst>
              <a:ext uri="{FF2B5EF4-FFF2-40B4-BE49-F238E27FC236}">
                <a16:creationId xmlns:a16="http://schemas.microsoft.com/office/drawing/2014/main" id="{FBEBD29D-FBFD-A742-BEEE-39B90791A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2514600"/>
            <a:ext cx="6019800" cy="3386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8AF49-B564-D240-A89B-E6204FE51822}"/>
              </a:ext>
            </a:extLst>
          </p:cNvPr>
          <p:cNvSpPr txBox="1"/>
          <p:nvPr/>
        </p:nvSpPr>
        <p:spPr>
          <a:xfrm>
            <a:off x="3670350" y="6031751"/>
            <a:ext cx="228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hlinkClick r:id="rId5"/>
              </a:rPr>
              <a:t>Unreal Engine 5 Demo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18080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Besides creating realistic images CG also aims to create</a:t>
            </a:r>
          </a:p>
          <a:p>
            <a:pPr lvl="1"/>
            <a:r>
              <a:rPr lang="en-US" dirty="0"/>
              <a:t>informative technical illustrations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  <p:pic>
        <p:nvPicPr>
          <p:cNvPr id="5122" name="Picture 2" descr="https://i.ytimg.com/vi/EAhYrRMQ8qU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43" y="3777439"/>
            <a:ext cx="4456113" cy="250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384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Besides creating realistic images CG also aims to create</a:t>
            </a:r>
          </a:p>
          <a:p>
            <a:pPr lvl="1"/>
            <a:r>
              <a:rPr lang="en-US" dirty="0"/>
              <a:t>informative technical illustrations</a:t>
            </a:r>
          </a:p>
          <a:p>
            <a:pPr lvl="1"/>
            <a:r>
              <a:rPr lang="en-US" dirty="0"/>
              <a:t>architectural drawings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  <p:pic>
        <p:nvPicPr>
          <p:cNvPr id="5124" name="Picture 4" descr="http://1.bp.blogspot.com/-VVu-f2vwLTY/Vbov8wcHB_I/AAAAAAAAB-I/rbOh8tIJzrU/s1600/Rev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61" y="3773452"/>
            <a:ext cx="4255678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2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Besides creating realistic images CG also aims to create</a:t>
            </a:r>
          </a:p>
          <a:p>
            <a:pPr lvl="1"/>
            <a:r>
              <a:rPr lang="en-US" dirty="0"/>
              <a:t>informative technical illustrations</a:t>
            </a:r>
          </a:p>
          <a:p>
            <a:pPr lvl="1"/>
            <a:r>
              <a:rPr lang="en-US" dirty="0"/>
              <a:t>architectural drawings</a:t>
            </a:r>
          </a:p>
          <a:p>
            <a:pPr lvl="1"/>
            <a:r>
              <a:rPr lang="en-US" dirty="0" err="1"/>
              <a:t>nonphotorealistic</a:t>
            </a:r>
            <a:r>
              <a:rPr lang="en-US" dirty="0"/>
              <a:t> images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pic>
        <p:nvPicPr>
          <p:cNvPr id="5126" name="Picture 6" descr="http://www.isaacbotkin.com/siggraph/tr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28" y="3778547"/>
            <a:ext cx="4454143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Besides creating realistic images CG also aims to create</a:t>
            </a:r>
          </a:p>
          <a:p>
            <a:pPr lvl="1"/>
            <a:r>
              <a:rPr lang="en-US" dirty="0"/>
              <a:t>informative technical illustrations</a:t>
            </a:r>
          </a:p>
          <a:p>
            <a:pPr lvl="1"/>
            <a:r>
              <a:rPr lang="en-US" dirty="0"/>
              <a:t>architectural drawings</a:t>
            </a:r>
          </a:p>
          <a:p>
            <a:pPr lvl="1"/>
            <a:r>
              <a:rPr lang="en-US" dirty="0" err="1"/>
              <a:t>nonphotorealistic</a:t>
            </a:r>
            <a:r>
              <a:rPr lang="en-US" dirty="0"/>
              <a:t> images</a:t>
            </a:r>
          </a:p>
          <a:p>
            <a:pPr lvl="1"/>
            <a:r>
              <a:rPr lang="en-US" dirty="0"/>
              <a:t>cool artworks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pic>
        <p:nvPicPr>
          <p:cNvPr id="5128" name="Picture 8" descr="Explore Your Creative Side: Art at SIGGRAPH 20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03269"/>
            <a:ext cx="4436745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17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Besides creating realistic images CG also aims to create</a:t>
            </a:r>
          </a:p>
          <a:p>
            <a:pPr lvl="1"/>
            <a:r>
              <a:rPr lang="en-US" dirty="0"/>
              <a:t>informative technical illustrations</a:t>
            </a:r>
          </a:p>
          <a:p>
            <a:pPr lvl="1"/>
            <a:r>
              <a:rPr lang="en-US" dirty="0"/>
              <a:t>architectural drawings</a:t>
            </a:r>
          </a:p>
          <a:p>
            <a:pPr lvl="1"/>
            <a:r>
              <a:rPr lang="en-US" dirty="0" err="1"/>
              <a:t>nonphotorealistic</a:t>
            </a:r>
            <a:r>
              <a:rPr lang="en-US" dirty="0"/>
              <a:t> images</a:t>
            </a:r>
          </a:p>
          <a:p>
            <a:pPr lvl="1"/>
            <a:r>
              <a:rPr lang="en-US" dirty="0"/>
              <a:t>cool artworks</a:t>
            </a:r>
          </a:p>
          <a:p>
            <a:pPr lvl="1"/>
            <a:r>
              <a:rPr lang="en-US" dirty="0"/>
              <a:t>virtual and augmented reality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Sanal gerçeklik - Vikipedi">
            <a:extLst>
              <a:ext uri="{FF2B5EF4-FFF2-40B4-BE49-F238E27FC236}">
                <a16:creationId xmlns:a16="http://schemas.microsoft.com/office/drawing/2014/main" id="{D0463884-29DA-4749-92F9-8C4600BED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000945"/>
            <a:ext cx="3048000" cy="228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ugmented reality? | Cafe24 Newsroom">
            <a:extLst>
              <a:ext uri="{FF2B5EF4-FFF2-40B4-BE49-F238E27FC236}">
                <a16:creationId xmlns:a16="http://schemas.microsoft.com/office/drawing/2014/main" id="{B8CA8393-5B3A-F94E-9082-65F8BFD5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102" y="4000944"/>
            <a:ext cx="4063298" cy="22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3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Computer Graphics (CG)?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3600" y="2579649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Any use of computers to create and manipulate images</a:t>
            </a:r>
          </a:p>
        </p:txBody>
      </p:sp>
    </p:spTree>
    <p:extLst>
      <p:ext uri="{BB962C8B-B14F-4D97-AF65-F5344CB8AC3E}">
        <p14:creationId xmlns:p14="http://schemas.microsoft.com/office/powerpoint/2010/main" val="13860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CG is extensively used for:</a:t>
            </a:r>
          </a:p>
          <a:p>
            <a:pPr lvl="1"/>
            <a:r>
              <a:rPr lang="en-US" dirty="0"/>
              <a:t>video games</a:t>
            </a:r>
          </a:p>
          <a:p>
            <a:pPr lvl="1"/>
            <a:r>
              <a:rPr lang="en-US" dirty="0"/>
              <a:t>animation movies</a:t>
            </a:r>
          </a:p>
          <a:p>
            <a:pPr lvl="1"/>
            <a:r>
              <a:rPr lang="en-US" dirty="0"/>
              <a:t>visual effects</a:t>
            </a:r>
          </a:p>
          <a:p>
            <a:pPr lvl="1"/>
            <a:r>
              <a:rPr lang="en-US" dirty="0"/>
              <a:t>CAD/CAM tools</a:t>
            </a:r>
          </a:p>
          <a:p>
            <a:pPr lvl="1"/>
            <a:r>
              <a:rPr lang="en-US" dirty="0"/>
              <a:t>simulation/training</a:t>
            </a:r>
          </a:p>
          <a:p>
            <a:pPr lvl="1"/>
            <a:r>
              <a:rPr lang="en-US" dirty="0"/>
              <a:t>scientific visualization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pic>
        <p:nvPicPr>
          <p:cNvPr id="6146" name="Picture 2" descr="Image result for assassin's creed gamepl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33600"/>
            <a:ext cx="4000500" cy="22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pbs.twimg.com/media/Cpb5TlfVYAAZpK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30" y="2286000"/>
            <a:ext cx="2762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nyp.edu.sg/nyp/slot/u107/SIDM/Courses/dip%20in%20DVE/A_SIDM_VFX_HRFs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476514"/>
            <a:ext cx="4086225" cy="272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i1-win.softpedia-static.com/screenshots/3D-Tool_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727" y="2779395"/>
            <a:ext cx="4097780" cy="24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c2.staticflickr.com/4/3449/3393313526_a65076471d_z.jpg?zz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2998144"/>
            <a:ext cx="3952875" cy="262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www.cg.tuwien.ac.at/courses/Visualisierung2/HallOfFame/2012/3-Giani/Screensho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61152"/>
            <a:ext cx="2912095" cy="291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95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vs 3D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r>
              <a:rPr lang="en-US" dirty="0"/>
              <a:t>Graphics algorithms assume a 3D coordinate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x, y represent the left-right and bottom-top directions</a:t>
            </a:r>
          </a:p>
          <a:p>
            <a:r>
              <a:rPr lang="en-US" dirty="0"/>
              <a:t>z represents the depth of the scene</a:t>
            </a:r>
          </a:p>
          <a:p>
            <a:r>
              <a:rPr lang="en-US" dirty="0"/>
              <a:t>This allows creation of effects such as reflections, shadows, perspective,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5600" y="6811539"/>
            <a:ext cx="1873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MoBu</a:t>
            </a:r>
            <a:r>
              <a:rPr lang="en-US" sz="1200" dirty="0"/>
              <a:t> by </a:t>
            </a:r>
            <a:r>
              <a:rPr lang="en-US" sz="1200" dirty="0" err="1"/>
              <a:t>Panteon</a:t>
            </a:r>
            <a:r>
              <a:rPr lang="en-US" sz="1200" dirty="0"/>
              <a:t> Games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A9C1B5-54D0-1047-8DF1-07DCAAEC7DCB}"/>
              </a:ext>
            </a:extLst>
          </p:cNvPr>
          <p:cNvCxnSpPr>
            <a:cxnSpLocks/>
          </p:cNvCxnSpPr>
          <p:nvPr/>
        </p:nvCxnSpPr>
        <p:spPr>
          <a:xfrm>
            <a:off x="4118199" y="3994666"/>
            <a:ext cx="1683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7BAC31-41F6-4640-8EA8-309EB50FBFBF}"/>
              </a:ext>
            </a:extLst>
          </p:cNvPr>
          <p:cNvCxnSpPr/>
          <p:nvPr/>
        </p:nvCxnSpPr>
        <p:spPr>
          <a:xfrm flipV="1">
            <a:off x="4118199" y="2623066"/>
            <a:ext cx="0" cy="1371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A726C1-1FE2-3D40-93E5-10DE04AC15A4}"/>
              </a:ext>
            </a:extLst>
          </p:cNvPr>
          <p:cNvCxnSpPr/>
          <p:nvPr/>
        </p:nvCxnSpPr>
        <p:spPr>
          <a:xfrm flipV="1">
            <a:off x="4118199" y="3080266"/>
            <a:ext cx="114980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A8EC52-1922-9A44-AB56-E5420AA34B09}"/>
              </a:ext>
            </a:extLst>
          </p:cNvPr>
          <p:cNvSpPr txBox="1"/>
          <p:nvPr/>
        </p:nvSpPr>
        <p:spPr>
          <a:xfrm>
            <a:off x="5583348" y="399923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0424C-337A-9141-A8F5-D36B7DFFF768}"/>
              </a:ext>
            </a:extLst>
          </p:cNvPr>
          <p:cNvSpPr txBox="1"/>
          <p:nvPr/>
        </p:nvSpPr>
        <p:spPr>
          <a:xfrm>
            <a:off x="4118199" y="236220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4290BC-76E3-E54B-AD14-6D2EEFAD48C3}"/>
              </a:ext>
            </a:extLst>
          </p:cNvPr>
          <p:cNvSpPr txBox="1"/>
          <p:nvPr/>
        </p:nvSpPr>
        <p:spPr>
          <a:xfrm>
            <a:off x="5294486" y="2939534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934080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vs 3D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some simple applications only use a 2D space</a:t>
            </a:r>
          </a:p>
          <a:p>
            <a:pPr lvl="1"/>
            <a:r>
              <a:rPr lang="en-US" dirty="0"/>
              <a:t>Use 2D drawing packages or ignore the 3</a:t>
            </a:r>
            <a:r>
              <a:rPr lang="en-US" baseline="30000" dirty="0"/>
              <a:t>rd</a:t>
            </a:r>
            <a:r>
              <a:rPr lang="en-US" dirty="0"/>
              <a:t> dimension entirely</a:t>
            </a:r>
          </a:p>
          <a:p>
            <a:r>
              <a:rPr lang="en-US" dirty="0"/>
              <a:t>E.g. </a:t>
            </a:r>
            <a:r>
              <a:rPr lang="en-US" dirty="0">
                <a:hlinkClick r:id="rId2"/>
              </a:rPr>
              <a:t>Unity</a:t>
            </a:r>
            <a:r>
              <a:rPr lang="en-US" dirty="0"/>
              <a:t> is a well-known 3D graphics engine but people use it for both 2D and 3D games</a:t>
            </a:r>
          </a:p>
          <a:p>
            <a:r>
              <a:rPr lang="en-US" dirty="0"/>
              <a:t>Our focus in this class will be on 3D graphics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5600" y="6811539"/>
            <a:ext cx="1873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MoBu</a:t>
            </a:r>
            <a:r>
              <a:rPr lang="en-US" sz="1200" dirty="0"/>
              <a:t> by </a:t>
            </a:r>
            <a:r>
              <a:rPr lang="en-US" sz="1200" dirty="0" err="1"/>
              <a:t>Panteon</a:t>
            </a:r>
            <a:r>
              <a:rPr lang="en-US" sz="1200" dirty="0"/>
              <a:t> Games</a:t>
            </a:r>
          </a:p>
        </p:txBody>
      </p:sp>
      <p:pic>
        <p:nvPicPr>
          <p:cNvPr id="13" name="Picture 2" descr="http://1079638729.rsc.cdn77.org/androidgame_img/mobu_adventure_begins/real/2_mobu_adventure_begins.jpg">
            <a:extLst>
              <a:ext uri="{FF2B5EF4-FFF2-40B4-BE49-F238E27FC236}">
                <a16:creationId xmlns:a16="http://schemas.microsoft.com/office/drawing/2014/main" id="{CD4B6939-B4DD-8F4D-963D-487E4885A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09219"/>
            <a:ext cx="366722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6419C8-F39A-8B41-8AFA-2869B0B29552}"/>
              </a:ext>
            </a:extLst>
          </p:cNvPr>
          <p:cNvSpPr txBox="1"/>
          <p:nvPr/>
        </p:nvSpPr>
        <p:spPr>
          <a:xfrm>
            <a:off x="2298152" y="594360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Mobu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51191B-9888-5943-89C3-A6BEC6F4D930}"/>
              </a:ext>
            </a:extLst>
          </p:cNvPr>
          <p:cNvSpPr txBox="1"/>
          <p:nvPr/>
        </p:nvSpPr>
        <p:spPr>
          <a:xfrm>
            <a:off x="5819695" y="5908577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Desparados 3</a:t>
            </a:r>
          </a:p>
        </p:txBody>
      </p:sp>
      <p:pic>
        <p:nvPicPr>
          <p:cNvPr id="4098" name="Picture 2" descr="Desperados 3'te Kaç Görev Var Ve Bitirmek Ne Kadar Sürüyor? - oyunda.org">
            <a:extLst>
              <a:ext uri="{FF2B5EF4-FFF2-40B4-BE49-F238E27FC236}">
                <a16:creationId xmlns:a16="http://schemas.microsoft.com/office/drawing/2014/main" id="{5671CBAB-A7CE-D247-A78D-D5A397DC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86200"/>
            <a:ext cx="3949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89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course, we will learn a little bit about all three subfields within CG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Rendering</a:t>
            </a:r>
          </a:p>
          <a:p>
            <a:pPr lvl="1"/>
            <a:r>
              <a:rPr lang="en-US" dirty="0"/>
              <a:t>Animation</a:t>
            </a:r>
          </a:p>
          <a:p>
            <a:r>
              <a:rPr lang="en-US" dirty="0"/>
              <a:t>Our focus will be on 3D rendering but we will touch upon modeling and animation as well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generation is a result of scene definition realized by rendering which ultimately is sent to a display device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70826"/>
            <a:ext cx="7791450" cy="2587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3854" y="5438001"/>
            <a:ext cx="7002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William Thompson et al. Visual perception from a computer graphics perspective. CRC Press, 2011. </a:t>
            </a:r>
          </a:p>
        </p:txBody>
      </p:sp>
    </p:spTree>
    <p:extLst>
      <p:ext uri="{BB962C8B-B14F-4D97-AF65-F5344CB8AC3E}">
        <p14:creationId xmlns:p14="http://schemas.microsoft.com/office/powerpoint/2010/main" val="1093515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is perceived by a human observer, who may then interact with the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95600"/>
            <a:ext cx="7162800" cy="23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94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Devices and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Therefore, graphic algorithms must take into consideration the target </a:t>
            </a:r>
            <a:r>
              <a:rPr lang="en-US" dirty="0">
                <a:solidFill>
                  <a:srgbClr val="C00000"/>
                </a:solidFill>
              </a:rPr>
              <a:t>display device</a:t>
            </a:r>
            <a:r>
              <a:rPr lang="en-US" dirty="0"/>
              <a:t> and the viewers’ capabilities</a:t>
            </a:r>
          </a:p>
          <a:p>
            <a:pPr lvl="1"/>
            <a:r>
              <a:rPr lang="en-US" dirty="0"/>
              <a:t>No need to render an 8K image if the target display device is 2K</a:t>
            </a:r>
          </a:p>
          <a:p>
            <a:pPr lvl="1"/>
            <a:r>
              <a:rPr lang="en-US" dirty="0"/>
              <a:t>No need to render tiny details that cannot be perceived by a human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1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and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Also, the output of rendering is an </a:t>
            </a:r>
            <a:r>
              <a:rPr lang="en-US" dirty="0">
                <a:solidFill>
                  <a:srgbClr val="C00000"/>
                </a:solidFill>
              </a:rPr>
              <a:t>image</a:t>
            </a:r>
            <a:r>
              <a:rPr lang="en-US" dirty="0"/>
              <a:t>, also known as a </a:t>
            </a:r>
            <a:r>
              <a:rPr lang="en-US" dirty="0">
                <a:solidFill>
                  <a:srgbClr val="C00000"/>
                </a:solidFill>
              </a:rPr>
              <a:t>frame</a:t>
            </a:r>
            <a:r>
              <a:rPr lang="en-US" dirty="0"/>
              <a:t>, which can be directly sent to a display device (real-time rendering) or saved for offline viewing as an image or a sequence of images stored in a </a:t>
            </a:r>
            <a:r>
              <a:rPr lang="en-US" dirty="0">
                <a:solidFill>
                  <a:srgbClr val="C00000"/>
                </a:solidFill>
              </a:rPr>
              <a:t>video</a:t>
            </a:r>
          </a:p>
          <a:p>
            <a:r>
              <a:rPr lang="en-US" dirty="0"/>
              <a:t>Therefore, as a starting point, it is important to understand the basic properties of</a:t>
            </a:r>
          </a:p>
          <a:p>
            <a:pPr lvl="1"/>
            <a:r>
              <a:rPr lang="en-US" dirty="0"/>
              <a:t>images, </a:t>
            </a:r>
          </a:p>
          <a:p>
            <a:pPr lvl="1"/>
            <a:r>
              <a:rPr lang="en-US" dirty="0"/>
              <a:t>display devices,</a:t>
            </a:r>
          </a:p>
          <a:p>
            <a:pPr lvl="1"/>
            <a:r>
              <a:rPr lang="en-US" dirty="0"/>
              <a:t>and the human visual system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first start with images and displays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0800"/>
            <a:ext cx="83820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96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then talk a little bit of visual perception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7" y="2491581"/>
            <a:ext cx="83915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Computer Graphics (CG)?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3600" y="2579649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Any use of computers to create and manipulate images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0" y="2732049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Tools and algorithms used to make such pictures, software, and hardware</a:t>
            </a:r>
          </a:p>
        </p:txBody>
      </p:sp>
    </p:spTree>
    <p:extLst>
      <p:ext uri="{BB962C8B-B14F-4D97-AF65-F5344CB8AC3E}">
        <p14:creationId xmlns:p14="http://schemas.microsoft.com/office/powerpoint/2010/main" val="394839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Next, we will learn about modeling and rendering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77" y="2667000"/>
            <a:ext cx="83629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06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finally touch upon animation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457450"/>
            <a:ext cx="84582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26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text book will be Fundamentals of Computer Graphics by Shirley et al.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  <p:pic>
        <p:nvPicPr>
          <p:cNvPr id="8194" name="Picture 2" descr="Image result for fundamentals of computer graph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218" y="2782487"/>
            <a:ext cx="2595563" cy="33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3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course website is located at:</a:t>
            </a:r>
          </a:p>
          <a:p>
            <a:pPr lvl="1"/>
            <a:r>
              <a:rPr lang="en-US" dirty="0">
                <a:hlinkClick r:id="rId2"/>
              </a:rPr>
              <a:t>www.ceng.metu.edu.tr/courses/ceng477</a:t>
            </a:r>
            <a:endParaRPr lang="en-US" dirty="0"/>
          </a:p>
          <a:p>
            <a:r>
              <a:rPr lang="en-US" dirty="0"/>
              <a:t>Check it out for important news and updates</a:t>
            </a:r>
          </a:p>
          <a:p>
            <a:r>
              <a:rPr lang="en-US" dirty="0"/>
              <a:t>We will use ODTUCLASS (</a:t>
            </a:r>
            <a:r>
              <a:rPr lang="en-US" dirty="0">
                <a:hlinkClick r:id="rId3"/>
              </a:rPr>
              <a:t>https://odtuclass.metu.edu.tr</a:t>
            </a:r>
            <a:r>
              <a:rPr lang="en-US" dirty="0"/>
              <a:t>) for lectures, </a:t>
            </a:r>
            <a:r>
              <a:rPr lang="en-US" dirty="0" err="1"/>
              <a:t>homeworks</a:t>
            </a:r>
            <a:r>
              <a:rPr lang="en-US" dirty="0"/>
              <a:t>, discussions, and announcements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4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midterm</a:t>
            </a:r>
          </a:p>
          <a:p>
            <a:r>
              <a:rPr lang="en-US" dirty="0"/>
              <a:t>1 final</a:t>
            </a:r>
          </a:p>
          <a:p>
            <a:r>
              <a:rPr lang="en-US" dirty="0"/>
              <a:t>3 programming assignments</a:t>
            </a:r>
          </a:p>
          <a:p>
            <a:pPr lvl="1"/>
            <a:r>
              <a:rPr lang="en-US" dirty="0"/>
              <a:t>Must use C/C++</a:t>
            </a:r>
          </a:p>
          <a:p>
            <a:pPr lvl="1"/>
            <a:r>
              <a:rPr lang="en-US" dirty="0"/>
              <a:t>Can be done in pairs or individually</a:t>
            </a:r>
          </a:p>
          <a:p>
            <a:pPr lvl="1"/>
            <a:r>
              <a:rPr lang="en-US" dirty="0"/>
              <a:t>We will learn and use OpenGL in some assignments</a:t>
            </a:r>
          </a:p>
          <a:p>
            <a:r>
              <a:rPr lang="en-US" dirty="0"/>
              <a:t>The up-to-date syllabus can be reached through </a:t>
            </a:r>
            <a:r>
              <a:rPr lang="en-US" dirty="0" err="1"/>
              <a:t>ODTUSyllabus</a:t>
            </a:r>
            <a:r>
              <a:rPr lang="en-US" dirty="0"/>
              <a:t>, </a:t>
            </a:r>
            <a:r>
              <a:rPr lang="en-US" dirty="0" err="1"/>
              <a:t>ODTUClass</a:t>
            </a:r>
            <a:r>
              <a:rPr lang="en-US" dirty="0"/>
              <a:t>, and the course website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00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Computer Graphics (CG)?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3600" y="2579649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Any use of computers to create and manipulate images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0" y="2732049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Tools and algorithms used to make such pictures, software, and hardware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496015" y="2877092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Ken </a:t>
            </a:r>
            <a:r>
              <a:rPr lang="en-US" sz="2400" dirty="0" err="1"/>
              <a:t>Perlin</a:t>
            </a:r>
            <a:r>
              <a:rPr lang="en-US" sz="2400" dirty="0"/>
              <a:t>: What you need to show other people your dreams!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6FD3E-5948-1F45-A36E-FD4047944788}"/>
              </a:ext>
            </a:extLst>
          </p:cNvPr>
          <p:cNvSpPr txBox="1"/>
          <p:nvPr/>
        </p:nvSpPr>
        <p:spPr>
          <a:xfrm>
            <a:off x="2786743" y="5895330"/>
            <a:ext cx="4295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Ken Perlin has an Oscar Award for inventing Perlin Noise. </a:t>
            </a:r>
          </a:p>
          <a:p>
            <a:r>
              <a:rPr lang="en-TR" sz="1200" dirty="0"/>
              <a:t>Check out more at: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mrl.cs.nyu.edu</a:t>
            </a:r>
            <a:r>
              <a:rPr lang="en-US" sz="1200" dirty="0">
                <a:hlinkClick r:id="rId2"/>
              </a:rPr>
              <a:t>/~</a:t>
            </a:r>
            <a:r>
              <a:rPr lang="en-US" sz="1200" dirty="0" err="1">
                <a:hlinkClick r:id="rId2"/>
              </a:rPr>
              <a:t>perlin</a:t>
            </a:r>
            <a:r>
              <a:rPr lang="en-US" sz="1200" dirty="0">
                <a:hlinkClick r:id="rId2"/>
              </a:rPr>
              <a:t>/doc/</a:t>
            </a:r>
            <a:r>
              <a:rPr lang="en-US" sz="1200" dirty="0" err="1">
                <a:hlinkClick r:id="rId2"/>
              </a:rPr>
              <a:t>oscar.html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19863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Computer Graphics (CG)?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3600" y="2579649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Any use of computers to create and manipulate images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0" y="2732049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Tools and algorithms used to make such pictures, software, and hardware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496015" y="2877092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Ken </a:t>
            </a:r>
            <a:r>
              <a:rPr lang="en-US" sz="2400" dirty="0" err="1"/>
              <a:t>Perlin</a:t>
            </a:r>
            <a:r>
              <a:rPr lang="en-US" sz="2400" dirty="0"/>
              <a:t>: What you need to show other people your dreams!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67000" y="3029492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Our definition: Math, physics, coding, tears and fun!</a:t>
            </a:r>
          </a:p>
        </p:txBody>
      </p:sp>
    </p:spTree>
    <p:extLst>
      <p:ext uri="{BB962C8B-B14F-4D97-AF65-F5344CB8AC3E}">
        <p14:creationId xmlns:p14="http://schemas.microsoft.com/office/powerpoint/2010/main" val="373863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CG consists of three main subfields:</a:t>
            </a:r>
          </a:p>
          <a:p>
            <a:pPr lvl="1"/>
            <a:r>
              <a:rPr lang="en-US" dirty="0"/>
              <a:t>Modeling </a:t>
            </a:r>
          </a:p>
          <a:p>
            <a:pPr lvl="1"/>
            <a:r>
              <a:rPr lang="en-US" dirty="0"/>
              <a:t>Rendering</a:t>
            </a:r>
          </a:p>
          <a:p>
            <a:pPr lvl="1"/>
            <a:r>
              <a:rPr lang="en-US" dirty="0"/>
              <a:t>Animation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5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 is the process of representing 3D shapes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http://www.headus.com.au/images/stories/cow/headus-poly-to-nurbs-cow-nurb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329339" cy="30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49918" y="5542916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Headus</a:t>
            </a:r>
            <a:r>
              <a:rPr lang="en-US" sz="1200" dirty="0"/>
              <a:t> COW Model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32" y="2479040"/>
            <a:ext cx="2192773" cy="377511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Many modeling techniques exist: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Polygonal models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Fractals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Grammar based models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Volumetric procedural models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Implicit surfaces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Particle systems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28538E-4F50-8140-9537-B5A02F1460A5}"/>
              </a:ext>
            </a:extLst>
          </p:cNvPr>
          <p:cNvSpPr/>
          <p:nvPr/>
        </p:nvSpPr>
        <p:spPr>
          <a:xfrm>
            <a:off x="6189225" y="4852077"/>
            <a:ext cx="2861549" cy="143192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rId4"/>
              </a:rPr>
              <a:t>Blender</a:t>
            </a:r>
            <a:r>
              <a:rPr lang="en-US" sz="2400" dirty="0"/>
              <a:t> is a popular open source modeling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FA3C0-1A19-5043-B04D-E5CFBD1BD477}"/>
              </a:ext>
            </a:extLst>
          </p:cNvPr>
          <p:cNvSpPr txBox="1"/>
          <p:nvPr/>
        </p:nvSpPr>
        <p:spPr>
          <a:xfrm>
            <a:off x="1998439" y="6205622"/>
            <a:ext cx="44262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Further reading: </a:t>
            </a:r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engineering.purdue.edu</a:t>
            </a:r>
            <a:r>
              <a:rPr lang="en-US" sz="1050" dirty="0">
                <a:hlinkClick r:id="rId5"/>
              </a:rPr>
              <a:t>/~</a:t>
            </a:r>
            <a:r>
              <a:rPr lang="en-US" sz="1050" dirty="0" err="1">
                <a:hlinkClick r:id="rId5"/>
              </a:rPr>
              <a:t>ebertd</a:t>
            </a:r>
            <a:r>
              <a:rPr lang="en-US" sz="1050" dirty="0">
                <a:hlinkClick r:id="rId5"/>
              </a:rPr>
              <a:t>/papers/</a:t>
            </a:r>
            <a:r>
              <a:rPr lang="en-US" sz="1050" dirty="0" err="1">
                <a:hlinkClick r:id="rId5"/>
              </a:rPr>
              <a:t>acm_cs.pdf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68758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Rendering is the actual process of generating an image from a scene definition file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Initial_X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57039"/>
            <a:ext cx="2663825" cy="31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erial_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6" y="2543969"/>
            <a:ext cx="4000204" cy="35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505200" y="4114800"/>
            <a:ext cx="1066800" cy="3048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5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Rendering is the actual process of generating an image from a scene definition file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Initial_X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57039"/>
            <a:ext cx="2663825" cy="31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erial_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6" y="2543969"/>
            <a:ext cx="4000204" cy="35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505200" y="4114800"/>
            <a:ext cx="1066800" cy="3048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440813" y="2543969"/>
            <a:ext cx="4326375" cy="358219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Similar to modeling, there are various rendering techniques: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/>
              <a:t>Ray casting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/>
              <a:t>Ray tracing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/>
              <a:t>Path tracing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/>
              <a:t>Photon mapping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/>
              <a:t>Radiosity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/>
              <a:t>Volumetric rendering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/>
              <a:t>Image based rendering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74092-D359-FA42-8082-0E4A2CBC055B}"/>
              </a:ext>
            </a:extLst>
          </p:cNvPr>
          <p:cNvSpPr txBox="1"/>
          <p:nvPr/>
        </p:nvSpPr>
        <p:spPr>
          <a:xfrm>
            <a:off x="2390907" y="6157128"/>
            <a:ext cx="39982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Further reading: </a:t>
            </a:r>
            <a:r>
              <a:rPr lang="en-US" sz="1050" dirty="0">
                <a:hlinkClick r:id="rId4"/>
              </a:rPr>
              <a:t>https://</a:t>
            </a:r>
            <a:r>
              <a:rPr lang="en-US" sz="1050" dirty="0" err="1">
                <a:hlinkClick r:id="rId4"/>
              </a:rPr>
              <a:t>user.ceng.metu.edu.tr</a:t>
            </a:r>
            <a:r>
              <a:rPr lang="en-US" sz="1050" dirty="0">
                <a:hlinkClick r:id="rId4"/>
              </a:rPr>
              <a:t>/~</a:t>
            </a:r>
            <a:r>
              <a:rPr lang="en-US" sz="1050" dirty="0" err="1">
                <a:hlinkClick r:id="rId4"/>
              </a:rPr>
              <a:t>akyuz</a:t>
            </a:r>
            <a:r>
              <a:rPr lang="en-US" sz="1050" dirty="0">
                <a:hlinkClick r:id="rId4"/>
              </a:rPr>
              <a:t>/files/</a:t>
            </a:r>
            <a:r>
              <a:rPr lang="en-US" sz="1050" dirty="0" err="1">
                <a:hlinkClick r:id="rId4"/>
              </a:rPr>
              <a:t>wiley.pdf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1163416885"/>
      </p:ext>
    </p:extLst>
  </p:cSld>
  <p:clrMapOvr>
    <a:masterClrMapping/>
  </p:clrMapOvr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metu</Template>
  <TotalTime>1386</TotalTime>
  <Words>1239</Words>
  <Application>Microsoft Macintosh PowerPoint</Application>
  <PresentationFormat>On-screen Show (4:3)</PresentationFormat>
  <Paragraphs>233</Paragraphs>
  <Slides>34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BentonSansTRUMed</vt:lpstr>
      <vt:lpstr>BentonSansTRUReg</vt:lpstr>
      <vt:lpstr>Calibri</vt:lpstr>
      <vt:lpstr>metu</vt:lpstr>
      <vt:lpstr>CENG 477 Introduction to Computer Graphics</vt:lpstr>
      <vt:lpstr>Computer Graphics</vt:lpstr>
      <vt:lpstr>Computer Graphics</vt:lpstr>
      <vt:lpstr>Computer Graphics</vt:lpstr>
      <vt:lpstr>Computer Graphics</vt:lpstr>
      <vt:lpstr>Computer Graphics</vt:lpstr>
      <vt:lpstr>Modeling</vt:lpstr>
      <vt:lpstr>Rendering</vt:lpstr>
      <vt:lpstr>Rendering</vt:lpstr>
      <vt:lpstr>Animation</vt:lpstr>
      <vt:lpstr>Animation</vt:lpstr>
      <vt:lpstr>The Goal</vt:lpstr>
      <vt:lpstr>The Goal</vt:lpstr>
      <vt:lpstr>The Goal</vt:lpstr>
      <vt:lpstr>Other Goals</vt:lpstr>
      <vt:lpstr>Other Goals</vt:lpstr>
      <vt:lpstr>Other Goals</vt:lpstr>
      <vt:lpstr>Other Goals</vt:lpstr>
      <vt:lpstr>Other Goals</vt:lpstr>
      <vt:lpstr>Application Areas</vt:lpstr>
      <vt:lpstr>2D vs 3D</vt:lpstr>
      <vt:lpstr>2D vs 3D</vt:lpstr>
      <vt:lpstr>This Course</vt:lpstr>
      <vt:lpstr>The Overall Pipeline</vt:lpstr>
      <vt:lpstr>The Overall Pipeline</vt:lpstr>
      <vt:lpstr>Display Devices and Perception</vt:lpstr>
      <vt:lpstr>Images and Video</vt:lpstr>
      <vt:lpstr>Course Progression</vt:lpstr>
      <vt:lpstr>Course Progression</vt:lpstr>
      <vt:lpstr>Course Progression</vt:lpstr>
      <vt:lpstr>Course Progression</vt:lpstr>
      <vt:lpstr>Text Book</vt:lpstr>
      <vt:lpstr>Website</vt:lpstr>
      <vt:lpstr>Grading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- 477</dc:title>
  <dc:creator>akyuz</dc:creator>
  <cp:lastModifiedBy>Microsoft Office User</cp:lastModifiedBy>
  <cp:revision>426</cp:revision>
  <cp:lastPrinted>2017-10-03T05:41:37Z</cp:lastPrinted>
  <dcterms:created xsi:type="dcterms:W3CDTF">2012-11-20T10:00:08Z</dcterms:created>
  <dcterms:modified xsi:type="dcterms:W3CDTF">2021-10-18T10:43:32Z</dcterms:modified>
</cp:coreProperties>
</file>